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91" r:id="rId4"/>
    <p:sldId id="258" r:id="rId5"/>
    <p:sldId id="288" r:id="rId6"/>
    <p:sldId id="289" r:id="rId7"/>
    <p:sldId id="290" r:id="rId8"/>
    <p:sldId id="267" r:id="rId9"/>
    <p:sldId id="295" r:id="rId10"/>
    <p:sldId id="292" r:id="rId11"/>
    <p:sldId id="277" r:id="rId12"/>
    <p:sldId id="278" r:id="rId13"/>
    <p:sldId id="279" r:id="rId14"/>
    <p:sldId id="268" r:id="rId15"/>
    <p:sldId id="273" r:id="rId16"/>
    <p:sldId id="276" r:id="rId1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6547101-C7D1-458D-92B3-0DEA2C2094BA}" type="datetimeFigureOut">
              <a:rPr lang="ar-EG" smtClean="0"/>
              <a:pPr/>
              <a:t>07/01/1439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EDEAACF-AE3A-4100-9C40-AC93C1CDF1A6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7F1787E-7ECA-4172-9EA0-E129F251F804}" type="datetimeFigureOut">
              <a:rPr lang="ar-EG" smtClean="0"/>
              <a:pPr/>
              <a:t>07/01/1439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B680091-04A0-40FA-80BA-F5E7528DAE05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40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2559E4-EB75-4366-AF82-13ADFA6195B5}" type="slidenum">
              <a:rPr lang="de-DE" altLang="en-US"/>
              <a:pPr/>
              <a:t>3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40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2559E4-EB75-4366-AF82-13ADFA6195B5}" type="slidenum">
              <a:rPr lang="de-DE" altLang="en-US"/>
              <a:pPr/>
              <a:t>4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40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2559E4-EB75-4366-AF82-13ADFA6195B5}" type="slidenum">
              <a:rPr lang="de-DE" altLang="en-US"/>
              <a:pPr/>
              <a:t>5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40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2559E4-EB75-4366-AF82-13ADFA6195B5}" type="slidenum">
              <a:rPr lang="de-DE" altLang="en-US"/>
              <a:pPr/>
              <a:t>6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029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402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2559E4-EB75-4366-AF82-13ADFA6195B5}" type="slidenum">
              <a:rPr lang="de-DE" altLang="en-US"/>
              <a:pPr/>
              <a:t>7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5053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AA5F3DD-932D-4BB4-A57E-027E5A733B79}" type="slidenum">
              <a:rPr lang="de-DE" altLang="en-US"/>
              <a:pPr/>
              <a:t>8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515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FDD7D9-7CC1-46E4-B2F8-84872DB967B1}" type="slidenum">
              <a:rPr lang="de-DE" altLang="en-US"/>
              <a:pPr/>
              <a:t>14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781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E0C4C5-7112-47DA-A263-94768C3214CE}" type="slidenum">
              <a:rPr lang="de-DE" altLang="en-US"/>
              <a:pPr/>
              <a:t>15</a:t>
            </a:fld>
            <a:endParaRPr lang="de-DE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  <p:sp>
        <p:nvSpPr>
          <p:cNvPr id="1781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E0C4C5-7112-47DA-A263-94768C3214CE}" type="slidenum">
              <a:rPr lang="de-DE" altLang="en-US"/>
              <a:pPr/>
              <a:t>16</a:t>
            </a:fld>
            <a:endParaRPr lang="de-DE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700814"/>
            <a:ext cx="7886700" cy="2852737"/>
          </a:xfrm>
          <a:solidFill>
            <a:schemeClr val="bg1">
              <a:alpha val="91000"/>
            </a:schemeClr>
          </a:solidFill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528050" y="6381750"/>
            <a:ext cx="587375" cy="33178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C14B91-CA29-406F-A662-9145072A81FB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07/01/1439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07/01/1439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07/01/1439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07/01/1439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07/01/1439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9144000" cy="155731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4000" b="1" dirty="0" smtClean="0">
                <a:solidFill>
                  <a:schemeClr val="tx1"/>
                </a:solidFill>
              </a:rPr>
              <a:t>اضطراب ما بعد الصدمة </a:t>
            </a:r>
          </a:p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Posttraumatic stress disorder (PTSD)</a:t>
            </a:r>
            <a:endParaRPr lang="ar-EG" sz="40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قياس-اضطراب-ما-بعد-الصدمة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ar-EG" b="1" dirty="0" smtClean="0">
                <a:solidFill>
                  <a:srgbClr val="FF0000"/>
                </a:solidFill>
              </a:rPr>
              <a:t>المعتقدات المصاحبة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297" indent="-514297">
              <a:buNone/>
            </a:pPr>
            <a:r>
              <a:rPr lang="ar-EG" sz="3600" b="1" u="sng" dirty="0" smtClean="0">
                <a:solidFill>
                  <a:srgbClr val="0070C0"/>
                </a:solidFill>
              </a:rPr>
              <a:t>1- معتقدات مختلة</a:t>
            </a:r>
          </a:p>
          <a:p>
            <a:pPr marL="0" indent="0"/>
            <a:r>
              <a:rPr lang="ar-EG" dirty="0" smtClean="0"/>
              <a:t> </a:t>
            </a:r>
            <a:r>
              <a:rPr lang="ar-EG" b="1" dirty="0" smtClean="0"/>
              <a:t>فكرة انه كان يجب على المريضة توقع حدوث الحدث </a:t>
            </a:r>
            <a:r>
              <a:rPr lang="ar-EG" b="1" dirty="0" err="1" smtClean="0"/>
              <a:t>او</a:t>
            </a:r>
            <a:r>
              <a:rPr lang="ar-EG" b="1" dirty="0" smtClean="0"/>
              <a:t> </a:t>
            </a:r>
            <a:r>
              <a:rPr lang="ar-EG" b="1" dirty="0" err="1" smtClean="0"/>
              <a:t>ان</a:t>
            </a:r>
            <a:r>
              <a:rPr lang="ar-EG" b="1" dirty="0" smtClean="0"/>
              <a:t> المريضة اغفلت اشارات تحذيرية مهمة.</a:t>
            </a:r>
          </a:p>
          <a:p>
            <a:pPr marL="0" indent="0"/>
            <a:endParaRPr lang="ar-EG" b="1" dirty="0" smtClean="0"/>
          </a:p>
          <a:p>
            <a:pPr marL="0" indent="0"/>
            <a:endParaRPr lang="ar-EG" b="1" dirty="0" smtClean="0"/>
          </a:p>
          <a:p>
            <a:pPr marL="0" indent="0"/>
            <a:endParaRPr lang="ar-EG" b="1" dirty="0"/>
          </a:p>
          <a:p>
            <a:pPr marL="0" indent="0"/>
            <a:r>
              <a:rPr lang="ar-EG" b="1" i="1" dirty="0" smtClean="0"/>
              <a:t> مثال:</a:t>
            </a:r>
          </a:p>
          <a:p>
            <a:pPr marL="0" indent="0"/>
            <a:r>
              <a:rPr lang="ar-EG" b="1" i="1" dirty="0" smtClean="0"/>
              <a:t> كان من المفروض ان اعرف انه يريد اغتصابي عندما قال: ’هيا نلهو بعض الشىء ‘ كان يجب ان اعلم ما كان يفكر به.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D999-A3AC-4F30-96D8-19A31F89062A}" type="slidenum">
              <a:rPr lang="ar-EG" smtClean="0"/>
              <a:pPr/>
              <a:t>10</a:t>
            </a:fld>
            <a:endParaRPr lang="ar-EG"/>
          </a:p>
        </p:txBody>
      </p:sp>
      <p:pic>
        <p:nvPicPr>
          <p:cNvPr id="5" name="Picture 4" descr="sadne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643182"/>
            <a:ext cx="2857500" cy="2214554"/>
          </a:xfrm>
          <a:prstGeom prst="rect">
            <a:avLst/>
          </a:prstGeom>
        </p:spPr>
      </p:pic>
      <p:pic>
        <p:nvPicPr>
          <p:cNvPr id="6" name="Picture 5" descr="الإحساس-بالذنب-300x27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3071810"/>
            <a:ext cx="4000528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26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المعتقدات المصاحبة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297" indent="-514297">
              <a:buNone/>
            </a:pPr>
            <a:r>
              <a:rPr lang="ar-EG" sz="3600" b="1" u="sng" dirty="0" smtClean="0">
                <a:solidFill>
                  <a:srgbClr val="0070C0"/>
                </a:solidFill>
              </a:rPr>
              <a:t>2- معتقدات مختلة</a:t>
            </a:r>
          </a:p>
          <a:p>
            <a:pPr marL="0" indent="0"/>
            <a:r>
              <a:rPr lang="ar-EG" dirty="0" smtClean="0"/>
              <a:t> </a:t>
            </a:r>
            <a:r>
              <a:rPr lang="ar-EG" b="1" dirty="0" err="1" smtClean="0"/>
              <a:t>شعورمبالغ</a:t>
            </a:r>
            <a:r>
              <a:rPr lang="ar-EG" b="1" dirty="0" smtClean="0"/>
              <a:t> فيه بالمسئولية عن الحدث المسبب للصدمة</a:t>
            </a:r>
          </a:p>
          <a:p>
            <a:pPr marL="0" indent="0"/>
            <a:endParaRPr lang="ar-EG" b="1" dirty="0"/>
          </a:p>
          <a:p>
            <a:pPr marL="0" indent="0"/>
            <a:endParaRPr lang="ar-EG" b="1" dirty="0" smtClean="0"/>
          </a:p>
          <a:p>
            <a:pPr marL="0" indent="0"/>
            <a:r>
              <a:rPr lang="ar-EG" b="1" i="1" dirty="0" smtClean="0"/>
              <a:t> مثال:</a:t>
            </a:r>
          </a:p>
          <a:p>
            <a:pPr marL="0" indent="0"/>
            <a:r>
              <a:rPr lang="ar-EG" b="1" i="1" dirty="0" smtClean="0"/>
              <a:t>انا المسئولة عن الاغتصاب. ففي النهاية انا من بدأ في مغازلته</a:t>
            </a:r>
            <a:endParaRPr lang="ar-EG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D999-A3AC-4F30-96D8-19A31F89062A}" type="slidenum">
              <a:rPr lang="ar-EG" smtClean="0"/>
              <a:pPr/>
              <a:t>11</a:t>
            </a:fld>
            <a:endParaRPr lang="ar-EG"/>
          </a:p>
        </p:txBody>
      </p:sp>
      <p:pic>
        <p:nvPicPr>
          <p:cNvPr id="5" name="Picture 4" descr="CqQUdQxWcAA1xL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2857496"/>
            <a:ext cx="5214974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255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المعتقدات المصاحبة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297" indent="-514297">
              <a:buNone/>
            </a:pPr>
            <a:r>
              <a:rPr lang="ar-EG" sz="3600" b="1" u="sng" dirty="0" smtClean="0">
                <a:solidFill>
                  <a:srgbClr val="0070C0"/>
                </a:solidFill>
              </a:rPr>
              <a:t>3- معتقدات </a:t>
            </a:r>
            <a:r>
              <a:rPr lang="ar-EG" sz="3600" b="1" u="sng" dirty="0">
                <a:solidFill>
                  <a:srgbClr val="0070C0"/>
                </a:solidFill>
              </a:rPr>
              <a:t>مختلة</a:t>
            </a:r>
          </a:p>
          <a:p>
            <a:pPr marL="0" indent="0"/>
            <a:r>
              <a:rPr lang="ar-EG" b="1" dirty="0" smtClean="0"/>
              <a:t>فكرة ان الضحية لم تتصرف بشكل مناسب اثناء الحدث المسبب للصدمة.</a:t>
            </a:r>
          </a:p>
          <a:p>
            <a:pPr marL="0" indent="0"/>
            <a:endParaRPr lang="ar-EG" b="1" dirty="0"/>
          </a:p>
          <a:p>
            <a:pPr marL="0" indent="0"/>
            <a:endParaRPr lang="ar-EG" b="1" dirty="0" smtClean="0"/>
          </a:p>
          <a:p>
            <a:pPr marL="0" indent="0"/>
            <a:r>
              <a:rPr lang="ar-EG" b="1" i="1" dirty="0" smtClean="0"/>
              <a:t>مثال:</a:t>
            </a:r>
          </a:p>
          <a:p>
            <a:pPr marL="0" indent="0"/>
            <a:r>
              <a:rPr lang="ar-EG" b="1" i="1" dirty="0" smtClean="0"/>
              <a:t>اذا كنت قد دافعت عن نفسي بسرعة، لكان من المحتمل ألا أغتصب</a:t>
            </a:r>
            <a:endParaRPr lang="ar-EG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D999-A3AC-4F30-96D8-19A31F89062A}" type="slidenum">
              <a:rPr lang="ar-EG" smtClean="0"/>
              <a:pPr/>
              <a:t>12</a:t>
            </a:fld>
            <a:endParaRPr lang="ar-EG"/>
          </a:p>
        </p:txBody>
      </p:sp>
      <p:pic>
        <p:nvPicPr>
          <p:cNvPr id="5" name="Picture 4" descr="الإحساس بالذنب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857496"/>
            <a:ext cx="5786478" cy="1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66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r-EG" b="1" dirty="0" smtClean="0">
                <a:solidFill>
                  <a:srgbClr val="FF0000"/>
                </a:solidFill>
              </a:rPr>
              <a:t>المعتقدات المصاحبة</a:t>
            </a:r>
            <a:endParaRPr lang="ar-EG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297" indent="-514297">
              <a:buNone/>
            </a:pPr>
            <a:r>
              <a:rPr lang="ar-EG" sz="3600" b="1" u="sng" dirty="0" smtClean="0">
                <a:solidFill>
                  <a:srgbClr val="0070C0"/>
                </a:solidFill>
              </a:rPr>
              <a:t>4- معتقدات </a:t>
            </a:r>
            <a:r>
              <a:rPr lang="ar-EG" sz="3600" b="1" u="sng" dirty="0">
                <a:solidFill>
                  <a:srgbClr val="0070C0"/>
                </a:solidFill>
              </a:rPr>
              <a:t>مختلة</a:t>
            </a:r>
          </a:p>
          <a:p>
            <a:pPr marL="0" indent="0"/>
            <a:r>
              <a:rPr lang="ar-EG" b="1" dirty="0" smtClean="0"/>
              <a:t>فكرة ان المريضة تجاهلت مبادئها الشخصية.</a:t>
            </a:r>
          </a:p>
          <a:p>
            <a:pPr marL="0" indent="0"/>
            <a:endParaRPr lang="ar-EG" b="1" dirty="0"/>
          </a:p>
          <a:p>
            <a:pPr marL="0" indent="0"/>
            <a:endParaRPr lang="ar-EG" b="1" dirty="0" smtClean="0"/>
          </a:p>
          <a:p>
            <a:pPr marL="0" indent="0"/>
            <a:r>
              <a:rPr lang="ar-EG" b="1" i="1" dirty="0" smtClean="0"/>
              <a:t>مثال:</a:t>
            </a:r>
          </a:p>
          <a:p>
            <a:pPr marL="0" indent="0"/>
            <a:r>
              <a:rPr lang="ar-EG" b="1" i="1" dirty="0" smtClean="0"/>
              <a:t>لم يكن من المفروض ان اغازله. لم يكن هذا خطأ فحسب، بل كان في منتهى السذاجة.</a:t>
            </a:r>
            <a:endParaRPr lang="ar-EG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DD999-A3AC-4F30-96D8-19A31F89062A}" type="slidenum">
              <a:rPr lang="ar-EG" smtClean="0"/>
              <a:pPr/>
              <a:t>13</a:t>
            </a:fld>
            <a:endParaRPr lang="ar-EG"/>
          </a:p>
        </p:txBody>
      </p:sp>
      <p:pic>
        <p:nvPicPr>
          <p:cNvPr id="5" name="Picture 4" descr="n4hr_148925866684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85729"/>
            <a:ext cx="2214578" cy="42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25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90979"/>
            </a:schemeClr>
          </a:solidFill>
        </p:spPr>
        <p:txBody>
          <a:bodyPr/>
          <a:lstStyle/>
          <a:p>
            <a:pPr algn="r" rtl="1"/>
            <a:r>
              <a:rPr lang="ar-EG" altLang="en-US" smtClean="0"/>
              <a:t>الفص الايمن و الفص الايسر</a:t>
            </a:r>
            <a:endParaRPr lang="en-GB" altLang="en-US" smtClean="0"/>
          </a:p>
        </p:txBody>
      </p:sp>
      <p:sp>
        <p:nvSpPr>
          <p:cNvPr id="36867" name="Foliennummernplatzhalter 3"/>
          <p:cNvSpPr>
            <a:spLocks noGrp="1"/>
          </p:cNvSpPr>
          <p:nvPr>
            <p:ph type="sldNum" sz="quarter" idx="1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BC8C1A9-25A4-4AC5-9898-6D8EAC1CC4C2}" type="slidenum">
              <a:rPr lang="de-DE" altLang="en-US"/>
              <a:pPr/>
              <a:t>14</a:t>
            </a:fld>
            <a:endParaRPr lang="de-DE" altLang="en-US"/>
          </a:p>
        </p:txBody>
      </p:sp>
      <p:pic>
        <p:nvPicPr>
          <p:cNvPr id="36868" name="Picture 6" descr="http://www.brainbalancecenters.com/wp-content/uploads/2014/11/Brain-Dominance-Immune-System.jpe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84175" y="1773238"/>
            <a:ext cx="4687891" cy="4248150"/>
          </a:xfrm>
        </p:spPr>
      </p:pic>
      <p:pic>
        <p:nvPicPr>
          <p:cNvPr id="5" name="Picture 4" descr="anwaralhudac45e08b9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4" y="1714488"/>
            <a:ext cx="3586155" cy="4500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el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8143900" cy="1214446"/>
          </a:xfrm>
          <a:solidFill>
            <a:schemeClr val="bg1">
              <a:alpha val="90979"/>
            </a:schemeClr>
          </a:solidFill>
        </p:spPr>
        <p:txBody>
          <a:bodyPr>
            <a:noAutofit/>
          </a:bodyPr>
          <a:lstStyle/>
          <a:p>
            <a:pPr algn="r"/>
            <a:r>
              <a:rPr lang="ar-EG" altLang="en-US" sz="6600" dirty="0" smtClean="0"/>
              <a:t>   التثقيف النفسي</a:t>
            </a:r>
            <a:endParaRPr lang="en-GB" altLang="en-US" sz="6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4282" y="1571612"/>
            <a:ext cx="8501122" cy="44627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EG" sz="3600" b="1" dirty="0" smtClean="0">
              <a:solidFill>
                <a:srgbClr val="C00000"/>
              </a:solidFill>
            </a:endParaRPr>
          </a:p>
          <a:p>
            <a:r>
              <a:rPr lang="ar-EG" sz="3600" b="1" dirty="0" smtClean="0">
                <a:solidFill>
                  <a:srgbClr val="C00000"/>
                </a:solidFill>
              </a:rPr>
              <a:t>ما </a:t>
            </a:r>
            <a:r>
              <a:rPr lang="ar-EG" sz="3600" b="1" dirty="0" err="1" smtClean="0">
                <a:solidFill>
                  <a:srgbClr val="C00000"/>
                </a:solidFill>
              </a:rPr>
              <a:t>هى</a:t>
            </a:r>
            <a:r>
              <a:rPr lang="ar-EG" sz="3600" b="1" dirty="0" smtClean="0">
                <a:solidFill>
                  <a:srgbClr val="C00000"/>
                </a:solidFill>
              </a:rPr>
              <a:t> الصدمة ؟</a:t>
            </a:r>
          </a:p>
          <a:p>
            <a:pPr>
              <a:buFont typeface="Arial" pitchFamily="34" charset="0"/>
              <a:buChar char="•"/>
            </a:pPr>
            <a:r>
              <a:rPr lang="ar-EG" sz="2800" b="1" dirty="0" smtClean="0"/>
              <a:t>( الصدمة النفسية مثل الجرح </a:t>
            </a:r>
            <a:r>
              <a:rPr lang="ar-EG" sz="2800" b="1" dirty="0" err="1" smtClean="0"/>
              <a:t>الجسدى</a:t>
            </a:r>
            <a:r>
              <a:rPr lang="ar-EG" sz="2800" b="1" dirty="0" smtClean="0"/>
              <a:t> . يجب </a:t>
            </a:r>
            <a:r>
              <a:rPr lang="ar-EG" sz="2800" b="1" dirty="0" err="1" smtClean="0"/>
              <a:t>ان</a:t>
            </a:r>
            <a:r>
              <a:rPr lang="ar-EG" sz="2800" b="1" dirty="0" smtClean="0"/>
              <a:t> يتم تطهيره </a:t>
            </a:r>
            <a:r>
              <a:rPr lang="ar-EG" sz="2800" b="1" dirty="0" err="1" smtClean="0"/>
              <a:t>و</a:t>
            </a:r>
            <a:r>
              <a:rPr lang="ar-EG" sz="2800" b="1" dirty="0" smtClean="0"/>
              <a:t> دعمه , </a:t>
            </a:r>
            <a:r>
              <a:rPr lang="ar-EG" sz="2800" b="1" dirty="0" err="1" smtClean="0"/>
              <a:t>و</a:t>
            </a:r>
            <a:r>
              <a:rPr lang="ar-EG" sz="2800" b="1" dirty="0" smtClean="0"/>
              <a:t> عندما يشفى يترك </a:t>
            </a:r>
            <a:r>
              <a:rPr lang="ar-EG" sz="2800" b="1" dirty="0" err="1" smtClean="0"/>
              <a:t>اثرا</a:t>
            </a:r>
            <a:r>
              <a:rPr lang="ar-EG" sz="2800" b="1" dirty="0" smtClean="0"/>
              <a:t> – هذا </a:t>
            </a:r>
            <a:r>
              <a:rPr lang="ar-EG" sz="2800" b="1" dirty="0" err="1" smtClean="0"/>
              <a:t>الاثر</a:t>
            </a:r>
            <a:r>
              <a:rPr lang="ar-EG" sz="2800" b="1" dirty="0" smtClean="0"/>
              <a:t> لا يؤلم باستمرار لكنه يظل حساس )</a:t>
            </a:r>
          </a:p>
          <a:p>
            <a:r>
              <a:rPr lang="ar-EG" sz="3600" b="1" dirty="0" smtClean="0">
                <a:solidFill>
                  <a:srgbClr val="C00000"/>
                </a:solidFill>
              </a:rPr>
              <a:t>تطبيع </a:t>
            </a:r>
            <a:r>
              <a:rPr lang="ar-EG" sz="3600" b="1" dirty="0" err="1" smtClean="0">
                <a:solidFill>
                  <a:srgbClr val="C00000"/>
                </a:solidFill>
              </a:rPr>
              <a:t>الاعراض</a:t>
            </a:r>
            <a:r>
              <a:rPr lang="ar-EG" sz="3600" b="1" dirty="0" smtClean="0">
                <a:solidFill>
                  <a:srgbClr val="C00000"/>
                </a:solidFill>
              </a:rPr>
              <a:t> ..</a:t>
            </a:r>
          </a:p>
          <a:p>
            <a:pPr>
              <a:buFont typeface="Arial" pitchFamily="34" charset="0"/>
              <a:buChar char="•"/>
            </a:pPr>
            <a:r>
              <a:rPr lang="ar-EG" sz="2800" b="1" dirty="0" smtClean="0"/>
              <a:t>اضطراب ما بعد الصدمة هو رد فعل </a:t>
            </a:r>
            <a:r>
              <a:rPr lang="ar-EG" sz="2800" b="1" dirty="0" err="1" smtClean="0"/>
              <a:t>طبيعى</a:t>
            </a:r>
            <a:r>
              <a:rPr lang="ar-EG" sz="2800" b="1" dirty="0" smtClean="0"/>
              <a:t> لموقف غير </a:t>
            </a:r>
            <a:r>
              <a:rPr lang="ar-EG" sz="2800" b="1" dirty="0" err="1" smtClean="0"/>
              <a:t>طبيعى</a:t>
            </a:r>
            <a:r>
              <a:rPr lang="ar-EG" sz="2800" b="1" dirty="0" smtClean="0"/>
              <a:t> .</a:t>
            </a:r>
          </a:p>
          <a:p>
            <a:pPr>
              <a:buFont typeface="Arial" pitchFamily="34" charset="0"/>
              <a:buChar char="•"/>
            </a:pPr>
            <a:r>
              <a:rPr lang="ar-EG" sz="2800" b="1" dirty="0" err="1" smtClean="0"/>
              <a:t>الاعراض</a:t>
            </a:r>
            <a:r>
              <a:rPr lang="ar-EG" sz="2800" b="1" dirty="0" smtClean="0"/>
              <a:t> الجسدية = الحماية الذاتية </a:t>
            </a:r>
            <a:r>
              <a:rPr lang="ar-EG" sz="2800" b="1" dirty="0" err="1" smtClean="0"/>
              <a:t>لاجسادنا</a:t>
            </a:r>
            <a:r>
              <a:rPr lang="ar-EG" sz="2800" b="1" dirty="0" smtClean="0"/>
              <a:t> .</a:t>
            </a:r>
          </a:p>
          <a:p>
            <a:pPr>
              <a:buFont typeface="Arial" pitchFamily="34" charset="0"/>
              <a:buChar char="•"/>
            </a:pPr>
            <a:r>
              <a:rPr lang="ar-EG" sz="2800" b="1" dirty="0" smtClean="0"/>
              <a:t>(نوضح </a:t>
            </a:r>
            <a:r>
              <a:rPr lang="ar-EG" sz="2800" b="1" dirty="0" err="1" smtClean="0"/>
              <a:t>ان</a:t>
            </a:r>
            <a:r>
              <a:rPr lang="ar-EG" sz="2800" b="1" dirty="0" smtClean="0"/>
              <a:t> المريض ليس مصابا بالجنون )</a:t>
            </a:r>
          </a:p>
          <a:p>
            <a:endParaRPr lang="ar-EG" sz="2400" b="1" dirty="0" smtClean="0"/>
          </a:p>
          <a:p>
            <a:endParaRPr lang="ar-EG" sz="1200" dirty="0"/>
          </a:p>
        </p:txBody>
      </p:sp>
      <p:pic>
        <p:nvPicPr>
          <p:cNvPr id="4" name="Picture 3" descr="Treatment-For-Ptsd-300x1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7166"/>
            <a:ext cx="285750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el 1"/>
          <p:cNvSpPr>
            <a:spLocks noGrp="1"/>
          </p:cNvSpPr>
          <p:nvPr>
            <p:ph type="title"/>
          </p:nvPr>
        </p:nvSpPr>
        <p:spPr>
          <a:xfrm>
            <a:off x="1000100" y="142852"/>
            <a:ext cx="8143900" cy="1214446"/>
          </a:xfrm>
          <a:solidFill>
            <a:schemeClr val="bg1">
              <a:alpha val="90979"/>
            </a:schemeClr>
          </a:solidFill>
        </p:spPr>
        <p:txBody>
          <a:bodyPr>
            <a:noAutofit/>
          </a:bodyPr>
          <a:lstStyle/>
          <a:p>
            <a:pPr algn="r"/>
            <a:r>
              <a:rPr lang="ar-EG" altLang="en-US" sz="6600" dirty="0" smtClean="0"/>
              <a:t>   التثقيف النفسي</a:t>
            </a:r>
            <a:endParaRPr lang="en-GB" altLang="en-US" sz="6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14282" y="1571612"/>
            <a:ext cx="8501122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EG" sz="3600" b="1" dirty="0" smtClean="0">
              <a:solidFill>
                <a:srgbClr val="C00000"/>
              </a:solidFill>
            </a:endParaRPr>
          </a:p>
          <a:p>
            <a:r>
              <a:rPr lang="ar-EG" sz="3600" b="1" dirty="0" smtClean="0">
                <a:solidFill>
                  <a:srgbClr val="C00000"/>
                </a:solidFill>
              </a:rPr>
              <a:t>معلومات عن </a:t>
            </a:r>
            <a:r>
              <a:rPr lang="ar-EG" sz="3600" b="1" dirty="0" err="1" smtClean="0">
                <a:solidFill>
                  <a:srgbClr val="C00000"/>
                </a:solidFill>
              </a:rPr>
              <a:t>الاعراض</a:t>
            </a:r>
            <a:r>
              <a:rPr lang="ar-EG" sz="3600" b="1" dirty="0" smtClean="0">
                <a:solidFill>
                  <a:srgbClr val="C00000"/>
                </a:solidFill>
              </a:rPr>
              <a:t> :</a:t>
            </a:r>
          </a:p>
          <a:p>
            <a:pPr>
              <a:buFont typeface="Arial" pitchFamily="34" charset="0"/>
              <a:buChar char="•"/>
            </a:pPr>
            <a:r>
              <a:rPr lang="ar-EG" sz="2800" b="1" dirty="0" smtClean="0"/>
              <a:t>تحدث ذكريات جزئية </a:t>
            </a:r>
            <a:r>
              <a:rPr lang="ar-EG" sz="2800" b="1" dirty="0" err="1" smtClean="0"/>
              <a:t>و</a:t>
            </a:r>
            <a:r>
              <a:rPr lang="ar-EG" sz="2800" b="1" dirty="0" smtClean="0"/>
              <a:t> كأنها مقتطفات من </a:t>
            </a:r>
            <a:r>
              <a:rPr lang="ar-EG" sz="2800" b="1" dirty="0" err="1" smtClean="0"/>
              <a:t>الماضى</a:t>
            </a:r>
            <a:r>
              <a:rPr lang="ar-EG" sz="2800" b="1" dirty="0" smtClean="0"/>
              <a:t> نتيجة محفزات خارجية .</a:t>
            </a:r>
            <a:endParaRPr lang="ar-EG" sz="3600" b="1" dirty="0" smtClean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ar-EG" sz="2800" b="1" dirty="0" smtClean="0"/>
              <a:t>محاولة تجنب الذكريات المؤلمة </a:t>
            </a:r>
            <a:r>
              <a:rPr lang="ar-EG" sz="2800" b="1" dirty="0" err="1" smtClean="0"/>
              <a:t>و</a:t>
            </a:r>
            <a:r>
              <a:rPr lang="ar-EG" sz="2800" b="1" dirty="0" smtClean="0"/>
              <a:t> الانسحاب </a:t>
            </a:r>
            <a:r>
              <a:rPr lang="ar-EG" sz="2800" b="1" dirty="0" err="1" smtClean="0"/>
              <a:t>الاجتماعى</a:t>
            </a:r>
            <a:r>
              <a:rPr lang="ar-EG" sz="2800" b="1" dirty="0" smtClean="0"/>
              <a:t> .</a:t>
            </a:r>
          </a:p>
          <a:p>
            <a:pPr>
              <a:buFont typeface="Arial" pitchFamily="34" charset="0"/>
              <a:buChar char="•"/>
            </a:pPr>
            <a:r>
              <a:rPr lang="ar-EG" sz="2800" b="1" dirty="0" smtClean="0"/>
              <a:t>الجسد يتجاوب سريعا مع </a:t>
            </a:r>
            <a:r>
              <a:rPr lang="ar-EG" sz="2800" b="1" dirty="0" err="1" smtClean="0"/>
              <a:t>اى</a:t>
            </a:r>
            <a:r>
              <a:rPr lang="ar-EG" sz="2800" b="1" dirty="0" smtClean="0"/>
              <a:t> خطر ملحوظ = </a:t>
            </a:r>
            <a:r>
              <a:rPr lang="ar-EG" sz="2800" b="1" dirty="0" err="1" smtClean="0"/>
              <a:t>اثارة</a:t>
            </a:r>
            <a:r>
              <a:rPr lang="ar-EG" sz="2800" b="1" dirty="0" smtClean="0"/>
              <a:t> زائدة – صعوبة </a:t>
            </a:r>
            <a:r>
              <a:rPr lang="ar-EG" sz="2800" b="1" dirty="0" err="1" smtClean="0"/>
              <a:t>فى</a:t>
            </a:r>
            <a:r>
              <a:rPr lang="ar-EG" sz="2800" b="1" dirty="0" smtClean="0"/>
              <a:t> التركيز – هياج – عصبية – ارتعاش – بكاء ......</a:t>
            </a:r>
          </a:p>
          <a:p>
            <a:pPr>
              <a:buFont typeface="Arial" pitchFamily="34" charset="0"/>
              <a:buChar char="•"/>
            </a:pPr>
            <a:r>
              <a:rPr lang="ar-EG" sz="2800" b="1" dirty="0" smtClean="0"/>
              <a:t>(نوضح </a:t>
            </a:r>
            <a:r>
              <a:rPr lang="ar-EG" sz="2800" b="1" dirty="0" err="1" smtClean="0"/>
              <a:t>ان</a:t>
            </a:r>
            <a:r>
              <a:rPr lang="ar-EG" sz="2800" b="1" dirty="0" smtClean="0"/>
              <a:t> المريض ليس مصابا بالجنون )</a:t>
            </a:r>
          </a:p>
          <a:p>
            <a:endParaRPr lang="ar-EG" sz="2400" b="1" dirty="0" smtClean="0"/>
          </a:p>
          <a:p>
            <a:endParaRPr lang="ar-EG" sz="1200" dirty="0"/>
          </a:p>
        </p:txBody>
      </p:sp>
      <p:pic>
        <p:nvPicPr>
          <p:cNvPr id="4" name="Picture 3" descr="Treatment-For-Ptsd-300x19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7166"/>
            <a:ext cx="2857500" cy="18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86050" y="0"/>
            <a:ext cx="6357950" cy="1357298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altLang="en-US" sz="4800" b="1" dirty="0" smtClean="0">
                <a:solidFill>
                  <a:schemeClr val="tx1"/>
                </a:solidFill>
              </a:rPr>
              <a:t>بعض الحقائق</a:t>
            </a:r>
            <a:endParaRPr lang="ar-EG" sz="4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1714488"/>
            <a:ext cx="6500826" cy="50167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altLang="en-US" sz="3200" b="1" dirty="0" smtClean="0"/>
              <a:t>*</a:t>
            </a:r>
            <a:r>
              <a:rPr lang="ar-EG" altLang="en-US" dirty="0" smtClean="0"/>
              <a:t> </a:t>
            </a:r>
            <a:r>
              <a:rPr lang="ar-EG" altLang="en-US" sz="3200" b="1" dirty="0" smtClean="0"/>
              <a:t>اضطراب ما بعد الصدمة يمكن </a:t>
            </a:r>
            <a:r>
              <a:rPr lang="ar-EG" altLang="en-US" sz="3200" b="1" dirty="0" err="1" smtClean="0"/>
              <a:t>ان</a:t>
            </a:r>
            <a:r>
              <a:rPr lang="ar-EG" altLang="en-US" sz="3200" b="1" dirty="0" smtClean="0"/>
              <a:t> يحدث بعد المرور بتجربة </a:t>
            </a:r>
            <a:r>
              <a:rPr lang="ar-EG" altLang="en-US" sz="3200" b="1" dirty="0" err="1" smtClean="0"/>
              <a:t>او</a:t>
            </a:r>
            <a:r>
              <a:rPr lang="ar-EG" altLang="en-US" sz="3200" b="1" dirty="0" smtClean="0"/>
              <a:t> حادث يهدد الحياة</a:t>
            </a:r>
          </a:p>
          <a:p>
            <a:r>
              <a:rPr lang="ar-EG" altLang="en-US" sz="3200" b="1" dirty="0" smtClean="0"/>
              <a:t>* اضطراب ما بعد الصدمة يمكن تحديده من خلال تغيرات بيولوجية واضحة </a:t>
            </a:r>
            <a:r>
              <a:rPr lang="ar-EG" altLang="en-US" sz="3200" b="1" dirty="0" err="1" smtClean="0"/>
              <a:t>و</a:t>
            </a:r>
            <a:r>
              <a:rPr lang="ar-EG" altLang="en-US" sz="3200" b="1" dirty="0" smtClean="0"/>
              <a:t> كذلك </a:t>
            </a:r>
            <a:r>
              <a:rPr lang="ar-EG" altLang="en-US" sz="3200" b="1" dirty="0" err="1" smtClean="0"/>
              <a:t>اعراض</a:t>
            </a:r>
            <a:r>
              <a:rPr lang="ar-EG" altLang="en-US" sz="3200" b="1" dirty="0" smtClean="0"/>
              <a:t> نفسية</a:t>
            </a:r>
          </a:p>
          <a:p>
            <a:r>
              <a:rPr lang="ar-EG" altLang="en-US" sz="3200" b="1" dirty="0" smtClean="0"/>
              <a:t>* معظم الناجون من الصدمة يعودون لطبيعتهم بعد </a:t>
            </a:r>
            <a:r>
              <a:rPr lang="ar-EG" altLang="en-US" sz="3200" b="1" dirty="0" err="1" smtClean="0"/>
              <a:t>اعطائهم</a:t>
            </a:r>
            <a:r>
              <a:rPr lang="ar-EG" altLang="en-US" sz="3200" b="1" dirty="0" smtClean="0"/>
              <a:t> القليل من الوقت </a:t>
            </a:r>
          </a:p>
          <a:p>
            <a:r>
              <a:rPr lang="ar-EG" altLang="en-US" sz="3200" b="1" dirty="0" smtClean="0"/>
              <a:t>* </a:t>
            </a:r>
            <a:r>
              <a:rPr lang="ar-EG" altLang="en-US" sz="3200" b="1" dirty="0" err="1" smtClean="0"/>
              <a:t>الاشخاص</a:t>
            </a:r>
            <a:r>
              <a:rPr lang="ar-EG" altLang="en-US" sz="3200" b="1" dirty="0" smtClean="0"/>
              <a:t> اللذين يصابون باضطرابات ما بعد الصدمة قد يواجهون نوعيات مختلفة من </a:t>
            </a:r>
            <a:r>
              <a:rPr lang="ar-EG" altLang="en-US" sz="3200" b="1" dirty="0" err="1" smtClean="0"/>
              <a:t>الاعراض</a:t>
            </a:r>
            <a:r>
              <a:rPr lang="ar-EG" altLang="en-US" sz="3200" b="1" dirty="0" smtClean="0"/>
              <a:t> الجسدية </a:t>
            </a:r>
          </a:p>
        </p:txBody>
      </p:sp>
      <p:pic>
        <p:nvPicPr>
          <p:cNvPr id="7" name="Picture 6" descr="7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7860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886700" cy="928694"/>
          </a:xfrm>
          <a:solidFill>
            <a:schemeClr val="bg1">
              <a:alpha val="90979"/>
            </a:schemeClr>
          </a:solidFill>
        </p:spPr>
        <p:txBody>
          <a:bodyPr>
            <a:noAutofit/>
          </a:bodyPr>
          <a:lstStyle/>
          <a:p>
            <a:pPr rtl="1"/>
            <a:r>
              <a:rPr lang="ar-EG" altLang="en-US" sz="5400" b="1" dirty="0" smtClean="0"/>
              <a:t>ما هو اضطراب ما بعد الصدمة ؟</a:t>
            </a:r>
            <a:endParaRPr lang="en-GB" altLang="en-US" sz="5400" b="1" dirty="0" smtClean="0"/>
          </a:p>
        </p:txBody>
      </p:sp>
      <p:pic>
        <p:nvPicPr>
          <p:cNvPr id="5" name="Picture 4" descr="18361830_10155340298817171_131053231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886700" cy="1000132"/>
          </a:xfrm>
          <a:solidFill>
            <a:schemeClr val="bg1">
              <a:alpha val="90979"/>
            </a:schemeClr>
          </a:solidFill>
        </p:spPr>
        <p:txBody>
          <a:bodyPr>
            <a:noAutofit/>
          </a:bodyPr>
          <a:lstStyle/>
          <a:p>
            <a:r>
              <a:rPr lang="ar-EG" altLang="en-US" sz="5400" b="1" dirty="0" smtClean="0"/>
              <a:t>ما هو اضطراب ما بعد الصدمة ؟</a:t>
            </a:r>
            <a:endParaRPr lang="en-GB" altLang="en-US" sz="5400" dirty="0" smtClean="0"/>
          </a:p>
        </p:txBody>
      </p:sp>
      <p:pic>
        <p:nvPicPr>
          <p:cNvPr id="3" name="Picture 2" descr="18254429_10155340298452171_1154800661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7298"/>
            <a:ext cx="9144000" cy="5500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886700" cy="1000132"/>
          </a:xfrm>
          <a:solidFill>
            <a:schemeClr val="bg1">
              <a:alpha val="90979"/>
            </a:schemeClr>
          </a:solidFill>
        </p:spPr>
        <p:txBody>
          <a:bodyPr>
            <a:noAutofit/>
          </a:bodyPr>
          <a:lstStyle/>
          <a:p>
            <a:r>
              <a:rPr lang="ar-EG" altLang="en-US" sz="5400" b="1" dirty="0" smtClean="0"/>
              <a:t>ما هو اضطراب ما بعد الصدمة ؟</a:t>
            </a:r>
            <a:endParaRPr lang="en-GB" altLang="en-US" sz="5400" dirty="0" smtClean="0"/>
          </a:p>
        </p:txBody>
      </p:sp>
      <p:pic>
        <p:nvPicPr>
          <p:cNvPr id="4" name="Picture 3" descr="18337047_10155340297262171_1859965029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886700" cy="1071570"/>
          </a:xfrm>
          <a:solidFill>
            <a:schemeClr val="bg1">
              <a:alpha val="90979"/>
            </a:schemeClr>
          </a:solidFill>
        </p:spPr>
        <p:txBody>
          <a:bodyPr>
            <a:noAutofit/>
          </a:bodyPr>
          <a:lstStyle/>
          <a:p>
            <a:r>
              <a:rPr lang="ar-EG" altLang="en-US" sz="5400" b="1" dirty="0" smtClean="0"/>
              <a:t>ما هو اضطراب ما بعد الصدمة ؟</a:t>
            </a:r>
            <a:endParaRPr lang="en-GB" altLang="en-US" sz="5400" dirty="0" smtClean="0"/>
          </a:p>
        </p:txBody>
      </p:sp>
      <p:pic>
        <p:nvPicPr>
          <p:cNvPr id="4" name="Picture 3" descr="18337489_10155340297772171_2000899602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28736"/>
            <a:ext cx="9144000" cy="5429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886700" cy="1000132"/>
          </a:xfrm>
          <a:solidFill>
            <a:schemeClr val="bg1">
              <a:alpha val="90979"/>
            </a:schemeClr>
          </a:solidFill>
        </p:spPr>
        <p:txBody>
          <a:bodyPr>
            <a:noAutofit/>
          </a:bodyPr>
          <a:lstStyle/>
          <a:p>
            <a:r>
              <a:rPr lang="ar-EG" altLang="en-US" sz="5400" b="1" dirty="0" smtClean="0"/>
              <a:t>ما هو اضطراب ما بعد الصدمة ؟</a:t>
            </a:r>
            <a:endParaRPr lang="en-GB" altLang="en-US" sz="5400" dirty="0" smtClean="0"/>
          </a:p>
        </p:txBody>
      </p:sp>
      <p:pic>
        <p:nvPicPr>
          <p:cNvPr id="4" name="Picture 3" descr="18360621_10155340299492171_1941207697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174"/>
            <a:ext cx="9144000" cy="5357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886700" cy="714380"/>
          </a:xfrm>
          <a:solidFill>
            <a:schemeClr val="bg1">
              <a:alpha val="90979"/>
            </a:schemeClr>
          </a:solidFill>
        </p:spPr>
        <p:txBody>
          <a:bodyPr>
            <a:noAutofit/>
          </a:bodyPr>
          <a:lstStyle/>
          <a:p>
            <a:pPr rtl="1"/>
            <a:r>
              <a:rPr lang="ar-EG" altLang="en-US" sz="4800" b="1" dirty="0" smtClean="0"/>
              <a:t>ردود </a:t>
            </a:r>
            <a:r>
              <a:rPr lang="ar-EG" altLang="en-US" sz="4800" b="1" dirty="0" err="1" smtClean="0"/>
              <a:t>الافعال</a:t>
            </a:r>
            <a:r>
              <a:rPr lang="ar-EG" altLang="en-US" sz="4800" b="1" dirty="0" smtClean="0"/>
              <a:t> </a:t>
            </a:r>
            <a:r>
              <a:rPr lang="ar-EG" altLang="en-US" sz="4800" b="1" dirty="0" err="1" smtClean="0"/>
              <a:t>للاحداث</a:t>
            </a:r>
            <a:r>
              <a:rPr lang="ar-EG" altLang="en-US" sz="4800" b="1" dirty="0" smtClean="0"/>
              <a:t> </a:t>
            </a:r>
            <a:r>
              <a:rPr lang="ar-EG" altLang="en-US" sz="4800" b="1" dirty="0" err="1" smtClean="0"/>
              <a:t>الصدمية</a:t>
            </a:r>
            <a:r>
              <a:rPr lang="ar-EG" altLang="en-US" sz="4800" b="1" dirty="0" smtClean="0"/>
              <a:t> </a:t>
            </a:r>
            <a:endParaRPr lang="en-GB" altLang="en-US" sz="4400" b="1" dirty="0" smtClean="0"/>
          </a:p>
        </p:txBody>
      </p:sp>
      <p:pic>
        <p:nvPicPr>
          <p:cNvPr id="3" name="Picture 2" descr="7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1547"/>
            <a:ext cx="9144000" cy="5786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397</Words>
  <PresentationFormat>On-screen Show (4:3)</PresentationFormat>
  <Paragraphs>72</Paragraphs>
  <Slides>16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سمة Office</vt:lpstr>
      <vt:lpstr>Slide 1</vt:lpstr>
      <vt:lpstr>Slide 2</vt:lpstr>
      <vt:lpstr>ما هو اضطراب ما بعد الصدمة ؟</vt:lpstr>
      <vt:lpstr>ما هو اضطراب ما بعد الصدمة ؟</vt:lpstr>
      <vt:lpstr>ما هو اضطراب ما بعد الصدمة ؟</vt:lpstr>
      <vt:lpstr>ما هو اضطراب ما بعد الصدمة ؟</vt:lpstr>
      <vt:lpstr>ما هو اضطراب ما بعد الصدمة ؟</vt:lpstr>
      <vt:lpstr>ردود الافعال للاحداث الصدمية </vt:lpstr>
      <vt:lpstr>Slide 9</vt:lpstr>
      <vt:lpstr>المعتقدات المصاحبة</vt:lpstr>
      <vt:lpstr>المعتقدات المصاحبة</vt:lpstr>
      <vt:lpstr>المعتقدات المصاحبة</vt:lpstr>
      <vt:lpstr>المعتقدات المصاحبة</vt:lpstr>
      <vt:lpstr>الفص الايمن و الفص الايسر</vt:lpstr>
      <vt:lpstr>   التثقيف النفسي</vt:lpstr>
      <vt:lpstr>   التثقيف النفسي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ALEX-2013</dc:creator>
  <cp:lastModifiedBy>ALEX-2013</cp:lastModifiedBy>
  <cp:revision>22</cp:revision>
  <dcterms:created xsi:type="dcterms:W3CDTF">2017-05-06T20:06:30Z</dcterms:created>
  <dcterms:modified xsi:type="dcterms:W3CDTF">2017-09-27T21:35:05Z</dcterms:modified>
</cp:coreProperties>
</file>